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85" r:id="rId5"/>
    <p:sldId id="286" r:id="rId6"/>
    <p:sldId id="287" r:id="rId7"/>
    <p:sldId id="270" r:id="rId8"/>
  </p:sldIdLst>
  <p:sldSz cx="7559675" cy="10691813"/>
  <p:notesSz cx="6799263" cy="9929813"/>
  <p:embeddedFontLst>
    <p:embeddedFont>
      <p:font typeface="Palanquin ExtraLight" panose="020B0604020202020204" charset="0"/>
      <p:regular r:id="rId10"/>
      <p:bold r:id="rId11"/>
    </p:embeddedFont>
    <p:embeddedFont>
      <p:font typeface="Palanquin Medium" panose="020B0604020202020204" charset="0"/>
      <p:regular r:id="rId12"/>
      <p:bold r:id="rId13"/>
    </p:embeddedFont>
    <p:embeddedFont>
      <p:font typeface="Palanquin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9AA0A6"/>
          </p15:clr>
        </p15:guide>
        <p15:guide id="2" pos="4645" userDrawn="1">
          <p15:clr>
            <a:srgbClr val="9AA0A6"/>
          </p15:clr>
        </p15:guide>
        <p15:guide id="3" pos="105" userDrawn="1">
          <p15:clr>
            <a:srgbClr val="9AA0A6"/>
          </p15:clr>
        </p15:guide>
        <p15:guide id="4" pos="57" userDrawn="1">
          <p15:clr>
            <a:srgbClr val="9AA0A6"/>
          </p15:clr>
        </p15:guide>
        <p15:guide id="5" orient="horz" pos="6495" userDrawn="1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UEAOhYq/A4qOql/4U6vepSE67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7973E1-D1E8-4427-82FD-2FA4EB71CF65}">
  <a:tblStyle styleId="{707973E1-D1E8-4427-82FD-2FA4EB71CF6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2" d="100"/>
          <a:sy n="72" d="100"/>
        </p:scale>
        <p:origin x="2868" y="84"/>
      </p:cViewPr>
      <p:guideLst>
        <p:guide orient="horz" pos="6735"/>
        <p:guide pos="4645"/>
        <p:guide pos="105"/>
        <p:guide pos="57"/>
        <p:guide orient="horz" pos="64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304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74037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304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8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6885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304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9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solidFill>
                <a:srgbClr val="595959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</p:spTree>
    <p:extLst>
      <p:ext uri="{BB962C8B-B14F-4D97-AF65-F5344CB8AC3E}">
        <p14:creationId xmlns:p14="http://schemas.microsoft.com/office/powerpoint/2010/main" val="291710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304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2040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304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3332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304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852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304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892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304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p26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77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ctrTitle"/>
          </p:nvPr>
        </p:nvSpPr>
        <p:spPr>
          <a:xfrm>
            <a:off x="257712" y="1547839"/>
            <a:ext cx="7044600" cy="426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subTitle" idx="1"/>
          </p:nvPr>
        </p:nvSpPr>
        <p:spPr>
          <a:xfrm>
            <a:off x="257705" y="5891646"/>
            <a:ext cx="7044600" cy="164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sldNum" idx="12"/>
          </p:nvPr>
        </p:nvSpPr>
        <p:spPr>
          <a:xfrm>
            <a:off x="7004788" y="9694003"/>
            <a:ext cx="453600" cy="81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>
          <a:xfrm>
            <a:off x="257705" y="925128"/>
            <a:ext cx="7044600" cy="1190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1"/>
          </p:nvPr>
        </p:nvSpPr>
        <p:spPr>
          <a:xfrm>
            <a:off x="257705" y="2395792"/>
            <a:ext cx="7044600" cy="710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004788" y="9694003"/>
            <a:ext cx="453600" cy="81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257705" y="925128"/>
            <a:ext cx="7044600" cy="1190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257705" y="2395792"/>
            <a:ext cx="3306900" cy="710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2"/>
          </p:nvPr>
        </p:nvSpPr>
        <p:spPr>
          <a:xfrm>
            <a:off x="3995291" y="2395792"/>
            <a:ext cx="3306900" cy="710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7004788" y="9694003"/>
            <a:ext cx="453600" cy="81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257705" y="1154994"/>
            <a:ext cx="2321700" cy="157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257705" y="2888732"/>
            <a:ext cx="2321700" cy="660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7004788" y="9694003"/>
            <a:ext cx="453600" cy="81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405325" y="935782"/>
            <a:ext cx="5264700" cy="8504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sldNum" idx="12"/>
          </p:nvPr>
        </p:nvSpPr>
        <p:spPr>
          <a:xfrm>
            <a:off x="7004788" y="9694003"/>
            <a:ext cx="453600" cy="81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/>
          <p:nvPr/>
        </p:nvSpPr>
        <p:spPr>
          <a:xfrm>
            <a:off x="3780000" y="-260"/>
            <a:ext cx="3780000" cy="1069242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219508" y="2563553"/>
            <a:ext cx="3344400" cy="3081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ubTitle" idx="1"/>
          </p:nvPr>
        </p:nvSpPr>
        <p:spPr>
          <a:xfrm>
            <a:off x="219508" y="5827097"/>
            <a:ext cx="3344400" cy="256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4083839" y="1505224"/>
            <a:ext cx="3172200" cy="768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sldNum" idx="12"/>
          </p:nvPr>
        </p:nvSpPr>
        <p:spPr>
          <a:xfrm>
            <a:off x="7004788" y="9694003"/>
            <a:ext cx="453600" cy="81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257705" y="8794618"/>
            <a:ext cx="4959600" cy="125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7004788" y="9694003"/>
            <a:ext cx="453600" cy="81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title" hasCustomPrompt="1"/>
          </p:nvPr>
        </p:nvSpPr>
        <p:spPr>
          <a:xfrm>
            <a:off x="257705" y="2299438"/>
            <a:ext cx="7044600" cy="408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1"/>
          </p:nvPr>
        </p:nvSpPr>
        <p:spPr>
          <a:xfrm>
            <a:off x="257705" y="6552919"/>
            <a:ext cx="7044600" cy="2704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7004788" y="9694003"/>
            <a:ext cx="453600" cy="81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7004788" y="9694003"/>
            <a:ext cx="453600" cy="81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257705" y="925128"/>
            <a:ext cx="7044600" cy="1190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257705" y="2395792"/>
            <a:ext cx="7044600" cy="710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7004788" y="9694003"/>
            <a:ext cx="453600" cy="81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/>
        </p:nvSpPr>
        <p:spPr>
          <a:xfrm>
            <a:off x="0" y="8079183"/>
            <a:ext cx="7559675" cy="261263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9CC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500"/>
            </a:pPr>
            <a:endParaRPr sz="1500"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157150" y="8330531"/>
            <a:ext cx="7245900" cy="193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3800"/>
            </a:pPr>
            <a:r>
              <a:rPr lang="fr-FR" sz="2800" b="1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 Medium"/>
              </a:rPr>
              <a:t>Comité technique PLPDMA </a:t>
            </a:r>
          </a:p>
          <a:p>
            <a:pPr algn="ctr">
              <a:buSzPts val="3800"/>
            </a:pPr>
            <a:r>
              <a:rPr lang="fr-FR" sz="3600" dirty="0">
                <a:solidFill>
                  <a:srgbClr val="F9CC3E"/>
                </a:solidFill>
                <a:latin typeface="Palanquin Medium"/>
                <a:ea typeface="Palanquin Medium"/>
                <a:cs typeface="Palanquin Medium"/>
                <a:sym typeface="Palanquin Medium"/>
              </a:rPr>
              <a:t>Relevé de </a:t>
            </a:r>
            <a:r>
              <a:rPr lang="fr-FR" sz="3600" dirty="0" smtClean="0">
                <a:solidFill>
                  <a:srgbClr val="F9CC3E"/>
                </a:solidFill>
                <a:latin typeface="Palanquin Medium"/>
                <a:ea typeface="Palanquin Medium"/>
                <a:cs typeface="Palanquin Medium"/>
                <a:sym typeface="Palanquin Medium"/>
              </a:rPr>
              <a:t>décisions</a:t>
            </a:r>
          </a:p>
          <a:p>
            <a:pPr algn="ctr">
              <a:buSzPts val="3800"/>
            </a:pPr>
            <a:r>
              <a:rPr lang="fr" sz="1800" b="1" dirty="0" smtClean="0">
                <a:sym typeface="Palanquin ExtraLight"/>
              </a:rPr>
              <a:t> 4 Juillet </a:t>
            </a:r>
            <a:r>
              <a:rPr lang="fr" sz="1800" b="1" dirty="0">
                <a:sym typeface="Palanquin ExtraLight"/>
              </a:rPr>
              <a:t>2022</a:t>
            </a:r>
            <a:endParaRPr sz="1800" b="1" dirty="0">
              <a:sym typeface="Palanquin ExtraLight"/>
            </a:endParaRPr>
          </a:p>
        </p:txBody>
      </p:sp>
      <p:pic>
        <p:nvPicPr>
          <p:cNvPr id="53" name="Google Shape;53;p8"/>
          <p:cNvPicPr preferRelativeResize="0"/>
          <p:nvPr/>
        </p:nvPicPr>
        <p:blipFill rotWithShape="1">
          <a:blip r:embed="rId3">
            <a:alphaModFix/>
          </a:blip>
          <a:srcRect l="21703" t="4743" r="24480" b="7583"/>
          <a:stretch/>
        </p:blipFill>
        <p:spPr>
          <a:xfrm>
            <a:off x="26" y="-127944"/>
            <a:ext cx="7559651" cy="820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496111" y="437745"/>
            <a:ext cx="6657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/>
              <a:t>Programme Local de Prévention des Déchets Ménagers et Assimilés du SMITOMGA</a:t>
            </a:r>
          </a:p>
          <a:p>
            <a:endParaRPr lang="fr-FR" sz="1800" dirty="0"/>
          </a:p>
        </p:txBody>
      </p:sp>
      <p:sp>
        <p:nvSpPr>
          <p:cNvPr id="3" name="Rectangle 2"/>
          <p:cNvSpPr/>
          <p:nvPr/>
        </p:nvSpPr>
        <p:spPr>
          <a:xfrm>
            <a:off x="1890713" y="5083503"/>
            <a:ext cx="377825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Comité technique PLPDMA </a:t>
            </a:r>
          </a:p>
          <a:p>
            <a:r>
              <a:rPr lang="fr-FR" dirty="0"/>
              <a:t>Relevé de décision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825363" y="1540909"/>
            <a:ext cx="6583800" cy="308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Suite au second atelier participatif mis en place dans le cadre de </a:t>
            </a:r>
            <a:r>
              <a:rPr lang="fr" sz="1100" b="1" dirty="0">
                <a:sym typeface="Palanquin"/>
              </a:rPr>
              <a:t>l’élaboration du </a:t>
            </a:r>
            <a:r>
              <a:rPr lang="fr-FR" sz="1100" b="1" dirty="0"/>
              <a:t>Programme Local de Prévention des Déchets Ménagers et Assimilés </a:t>
            </a:r>
            <a:r>
              <a:rPr lang="fr-FR" sz="1100" b="1" dirty="0" smtClean="0"/>
              <a:t>(</a:t>
            </a:r>
            <a:r>
              <a:rPr lang="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PLPDMA) le 13 juin 2022 à la Salle du Queyron à Guillestre, </a:t>
            </a:r>
            <a:r>
              <a:rPr lang="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L</a:t>
            </a:r>
            <a:r>
              <a:rPr lang="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a </a:t>
            </a:r>
            <a:r>
              <a:rPr lang="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CCES (</a:t>
            </a:r>
            <a:r>
              <a:rPr lang="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Commission Consultative d’Evaluation et de Suivi</a:t>
            </a:r>
            <a:r>
              <a:rPr lang="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) </a:t>
            </a:r>
            <a:r>
              <a:rPr lang="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a soumis ses propositions au comité technique du SMITOMGA.</a:t>
            </a:r>
          </a:p>
          <a:p>
            <a:pPr marL="0" indent="0" algn="just">
              <a:buNone/>
            </a:pPr>
            <a:endParaRPr lang="fr" sz="1100" dirty="0" smtClean="0">
              <a:solidFill>
                <a:srgbClr val="275A6E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0" indent="0" algn="just">
              <a:buNone/>
            </a:pPr>
            <a:r>
              <a:rPr lang="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Le comité technique a retenu les 4 propositions déposées pour une évaluation le 4 juillet</a:t>
            </a:r>
            <a:r>
              <a:rPr lang="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en vue de leur intégration au projet de PLPDMA..</a:t>
            </a:r>
          </a:p>
          <a:p>
            <a:pPr marL="0" indent="0" algn="just">
              <a:buNone/>
            </a:pP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-Deux propositions relatives à l’Axe </a:t>
            </a: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4 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: Eco exemplarité </a:t>
            </a: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des 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entreprises.</a:t>
            </a:r>
          </a:p>
          <a:p>
            <a:pPr marL="0" indent="0">
              <a:buNone/>
            </a:pP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-Deux </a:t>
            </a: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propositions relatives à 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l’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Axe </a:t>
            </a: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7 : Eco 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consommation.</a:t>
            </a:r>
            <a:endParaRPr lang="fr-FR" sz="1100" b="1" dirty="0" smtClean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lang="fr" sz="1100" dirty="0">
              <a:solidFill>
                <a:srgbClr val="275A6E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0" indent="0" algn="just">
              <a:buNone/>
            </a:pP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L</a:t>
            </a:r>
            <a:r>
              <a:rPr lang="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e présent document expose les propositions retenues ainsi que la validation du comité technique sur ces différents projets. </a:t>
            </a:r>
          </a:p>
          <a:p>
            <a:pPr marL="0" indent="0" algn="just">
              <a:buNone/>
            </a:pPr>
            <a:endParaRPr lang="fr" sz="1100" dirty="0" smtClean="0">
              <a:solidFill>
                <a:srgbClr val="275A6E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0" indent="0" algn="just">
              <a:buNone/>
            </a:pP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P</a:t>
            </a:r>
            <a:r>
              <a:rPr lang="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our rappel, le comité technique PLPDMA du SMITOMGA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est présidé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par la présidente du SMITOMGA Mme Anne Chouvet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.</a:t>
            </a: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0" indent="0" algn="just">
              <a:buNone/>
            </a:pP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Il est composé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de 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Trois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à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 quatre élus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du SMITOMGA 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Des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présidents des communautés de communes ou leur représentant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Des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directeurs des services et régie déchets des deux communautés de communes et de la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coordinatrice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du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SMITOMGA,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100" dirty="0" smtClean="0">
              <a:solidFill>
                <a:srgbClr val="275A6E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0" indent="0" algn="just">
              <a:buNone/>
            </a:pP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Il a pour rôle: </a:t>
            </a: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D’acter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de la mise en œuvre opérationnelle des étapes d’élaboration/adoption/évaluation/révision du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PLPDMA ;</a:t>
            </a: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De réaliser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l’animation de la CCES concernant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l’élaboration/l’adoption/l’évaluation/la révision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du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PLPDMA ;</a:t>
            </a: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De veiller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au choix des axes et orientations sur les enjeux de prévention des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déchets ;</a:t>
            </a: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De valider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les propositions de la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CCES, en tant que garant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du cadre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décisionnel et en vue de préparer la soumission du projet de PLPDMA au comité syndical.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0" indent="0" algn="just">
              <a:buNone/>
            </a:pP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Sur l’ensemble des </a:t>
            </a:r>
            <a:r>
              <a:rPr lang="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propositions soumises par la CCES, </a:t>
            </a:r>
            <a:r>
              <a:rPr lang="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une a été approuvée par </a:t>
            </a:r>
            <a:r>
              <a:rPr lang="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le comité technique et </a:t>
            </a:r>
            <a:r>
              <a:rPr lang="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trois ont été approuvés </a:t>
            </a:r>
            <a:r>
              <a:rPr lang="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partiellement</a:t>
            </a:r>
            <a:r>
              <a:rPr lang="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 pour des </a:t>
            </a:r>
            <a:r>
              <a:rPr lang="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raisons de structuration du service, de cohérence dans </a:t>
            </a:r>
            <a:r>
              <a:rPr lang="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l’élaboration </a:t>
            </a:r>
            <a:r>
              <a:rPr lang="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des futurs projets ou de contraintes d’organisation spécifique du </a:t>
            </a:r>
            <a:r>
              <a:rPr lang="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territoire.</a:t>
            </a:r>
          </a:p>
        </p:txBody>
      </p:sp>
      <p:sp>
        <p:nvSpPr>
          <p:cNvPr id="63" name="Google Shape;63;p9"/>
          <p:cNvSpPr txBox="1"/>
          <p:nvPr/>
        </p:nvSpPr>
        <p:spPr>
          <a:xfrm rot="-5400000">
            <a:off x="-2233498" y="3875756"/>
            <a:ext cx="5482747" cy="707033"/>
          </a:xfrm>
          <a:prstGeom prst="rect">
            <a:avLst/>
          </a:prstGeom>
          <a:solidFill>
            <a:srgbClr val="F9CC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5600"/>
            </a:pPr>
            <a:r>
              <a:rPr lang="fr" sz="4400" b="1" dirty="0" smtClean="0">
                <a:solidFill>
                  <a:schemeClr val="lt1"/>
                </a:solidFill>
                <a:latin typeface="Palanquin"/>
                <a:ea typeface="Palanquin"/>
                <a:cs typeface="Palanquin"/>
                <a:sym typeface="Palanquin"/>
              </a:rPr>
              <a:t>CONTEXTE</a:t>
            </a:r>
            <a:endParaRPr sz="4400" b="1" dirty="0">
              <a:solidFill>
                <a:schemeClr val="lt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cxnSp>
        <p:nvCxnSpPr>
          <p:cNvPr id="64" name="Google Shape;64;p9"/>
          <p:cNvCxnSpPr/>
          <p:nvPr/>
        </p:nvCxnSpPr>
        <p:spPr>
          <a:xfrm rot="10800000" flipH="1">
            <a:off x="0" y="1327478"/>
            <a:ext cx="7614600" cy="4500"/>
          </a:xfrm>
          <a:prstGeom prst="straightConnector1">
            <a:avLst/>
          </a:prstGeom>
          <a:noFill/>
          <a:ln w="38100" cap="flat" cmpd="sng">
            <a:solidFill>
              <a:srgbClr val="275A6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1255800" y="336879"/>
            <a:ext cx="5103000" cy="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3800"/>
            </a:pPr>
            <a:r>
              <a:rPr lang="fr-FR" b="1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 Medium"/>
              </a:rPr>
              <a:t>Comité technique PLPDMA </a:t>
            </a:r>
            <a:br>
              <a:rPr lang="fr-FR" b="1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 Medium"/>
              </a:rPr>
            </a:br>
            <a:r>
              <a:rPr lang="fr-FR" sz="3600" dirty="0">
                <a:solidFill>
                  <a:srgbClr val="F9CC3E"/>
                </a:solidFill>
                <a:latin typeface="Palanquin Medium"/>
                <a:ea typeface="Palanquin Medium"/>
                <a:cs typeface="Palanquin Medium"/>
                <a:sym typeface="Palanquin Medium"/>
              </a:rPr>
              <a:t>Relevé de </a:t>
            </a:r>
            <a:r>
              <a:rPr lang="fr-FR" sz="3600" dirty="0" smtClean="0">
                <a:solidFill>
                  <a:srgbClr val="F9CC3E"/>
                </a:solidFill>
                <a:latin typeface="Palanquin Medium"/>
                <a:ea typeface="Palanquin Medium"/>
                <a:cs typeface="Palanquin Medium"/>
                <a:sym typeface="Palanquin Medium"/>
              </a:rPr>
              <a:t>décisions</a:t>
            </a:r>
            <a:r>
              <a:rPr lang="fr-FR" sz="3600" dirty="0">
                <a:solidFill>
                  <a:srgbClr val="F9CC3E"/>
                </a:solidFill>
                <a:latin typeface="Palanquin Medium"/>
                <a:ea typeface="Palanquin Medium"/>
                <a:cs typeface="Palanquin Medium"/>
                <a:sym typeface="Palanquin Medium"/>
              </a:rPr>
              <a:t/>
            </a:r>
            <a:br>
              <a:rPr lang="fr-FR" sz="3600" dirty="0">
                <a:solidFill>
                  <a:srgbClr val="F9CC3E"/>
                </a:solidFill>
                <a:latin typeface="Palanquin Medium"/>
                <a:ea typeface="Palanquin Medium"/>
                <a:cs typeface="Palanquin Medium"/>
                <a:sym typeface="Palanquin Medium"/>
              </a:rPr>
            </a:br>
            <a:r>
              <a:rPr lang="fr-FR" sz="1800" b="1" dirty="0">
                <a:ea typeface="Palanquin Medium"/>
                <a:sym typeface="Palanquin ExtraLight"/>
              </a:rPr>
              <a:t>4</a:t>
            </a:r>
            <a:r>
              <a:rPr lang="fr-FR" sz="1800" b="1" dirty="0" smtClean="0">
                <a:sym typeface="Palanquin ExtraLight"/>
              </a:rPr>
              <a:t> Juillet </a:t>
            </a:r>
            <a:r>
              <a:rPr lang="fr-FR" sz="1800" b="1" dirty="0">
                <a:sym typeface="Palanquin ExtraLight"/>
              </a:rPr>
              <a:t>2022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70" y="8385189"/>
            <a:ext cx="7678945" cy="230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>
            <a:spLocks noGrp="1"/>
          </p:cNvSpPr>
          <p:nvPr>
            <p:ph type="body" idx="1"/>
          </p:nvPr>
        </p:nvSpPr>
        <p:spPr>
          <a:xfrm>
            <a:off x="285999" y="1889054"/>
            <a:ext cx="7044600" cy="7953215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2" indent="0" algn="ctr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fr" sz="28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Décision du </a:t>
            </a:r>
            <a:r>
              <a:rPr lang="fr" sz="28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Comité </a:t>
            </a:r>
            <a:r>
              <a:rPr lang="fr" sz="28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T</a:t>
            </a:r>
            <a:r>
              <a:rPr lang="fr" sz="28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echnique PLPDMA</a:t>
            </a:r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lang="fr" sz="2800" b="1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fr-FR" b="1" dirty="0"/>
              <a:t>Le </a:t>
            </a:r>
            <a:r>
              <a:rPr lang="fr-FR" b="1" dirty="0" smtClean="0"/>
              <a:t>SMITOMGA approuve </a:t>
            </a:r>
            <a:r>
              <a:rPr lang="fr-FR" b="1" dirty="0"/>
              <a:t>la proposition de la CCES pour la mise en œuvre de cette action</a:t>
            </a:r>
            <a:r>
              <a:rPr lang="fr-FR" b="1" dirty="0" smtClean="0"/>
              <a:t>.</a:t>
            </a:r>
            <a:endParaRPr lang="fr-FR" sz="1600" b="1" dirty="0" smtClean="0"/>
          </a:p>
          <a:p>
            <a:pPr marL="0" lvl="2" indent="0" algn="just">
              <a:spcBef>
                <a:spcPts val="0"/>
              </a:spcBef>
              <a:buSzPts val="1800"/>
              <a:buNone/>
            </a:pPr>
            <a:r>
              <a:rPr lang="fr-FR" b="1" dirty="0" smtClean="0"/>
              <a:t> </a:t>
            </a:r>
            <a:endParaRPr lang="fr-FR" sz="1600" b="1" dirty="0"/>
          </a:p>
          <a:p>
            <a:pPr marL="0" lvl="2" indent="0" algn="just">
              <a:spcBef>
                <a:spcPts val="0"/>
              </a:spcBef>
              <a:buSzPts val="1800"/>
              <a:buNone/>
            </a:pP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Le comité technique s’engage à soumettre l’intégration des éléments suivants au projet de PLPDMA :</a:t>
            </a:r>
          </a:p>
          <a:p>
            <a:pPr marL="0" lvl="2" indent="0" algn="just">
              <a:spcBef>
                <a:spcPts val="0"/>
              </a:spcBef>
              <a:buSzPts val="1800"/>
              <a:buNone/>
            </a:pP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La mise en place de </a:t>
            </a: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la 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Tarification I</a:t>
            </a: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ncitative*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sur la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CCGQ.</a:t>
            </a: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Une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étude de la 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Tarification Incitative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sur la CCPE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.</a:t>
            </a: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fr-FR" sz="1100" dirty="0" smtClean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Amorcer une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réflexion sur les </a:t>
            </a: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grilles tarifaires 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des </a:t>
            </a: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déchèteries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en lien avec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la mise en place des nouvelles filières REP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.</a:t>
            </a: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Etudier l’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uniformisation </a:t>
            </a: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d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es tarifs entre les </a:t>
            </a: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déchèteries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de la CCPE et de la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CCGQ.</a:t>
            </a:r>
          </a:p>
          <a:p>
            <a:pPr marL="0" lvl="2" indent="0" algn="just">
              <a:spcBef>
                <a:spcPts val="0"/>
              </a:spcBef>
              <a:buSzPts val="1800"/>
              <a:buNone/>
            </a:pP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Harmoniser les </a:t>
            </a: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conditions  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d’accès </a:t>
            </a: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des professionnels aux 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sites de déchèteries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 de la CCPE et de la CCGQ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.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 </a:t>
            </a: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Communiquer sur le coût de traitement des déchets des entreprises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afin de favoriser leur adhésion et la visibilité des dispositifs de gestion des déchets des collectivités. </a:t>
            </a: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0" lvl="2" indent="0" algn="just">
              <a:spcBef>
                <a:spcPts val="0"/>
              </a:spcBef>
              <a:buSzPts val="1800"/>
              <a:buNone/>
            </a:pPr>
            <a:endParaRPr lang="fr-FR" sz="1100" dirty="0" smtClean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fr-FR" sz="1100" dirty="0" smtClean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fr-FR" sz="1100" dirty="0" smtClean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fr-FR" sz="1100" dirty="0" smtClean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fr-FR" sz="1100" dirty="0" smtClean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fr-FR" sz="1100" dirty="0" smtClean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fr-FR" sz="800" i="1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0" lvl="2" indent="0" algn="just">
              <a:spcBef>
                <a:spcPts val="0"/>
              </a:spcBef>
              <a:buSzPts val="1800"/>
              <a:buNone/>
            </a:pPr>
            <a:r>
              <a:rPr lang="fr-FR" sz="800" i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*La tarification incitative permet l’application du principe pollueur–payeur aux usagers du service. Elle intègre le niveau de production de déchets pour facturer l’usager, alors incité financièrement à des comportements vertueux.</a:t>
            </a:r>
          </a:p>
        </p:txBody>
      </p:sp>
      <p:sp>
        <p:nvSpPr>
          <p:cNvPr id="176" name="Google Shape;176;p5"/>
          <p:cNvSpPr txBox="1">
            <a:spLocks noGrp="1"/>
          </p:cNvSpPr>
          <p:nvPr>
            <p:ph type="title"/>
          </p:nvPr>
        </p:nvSpPr>
        <p:spPr>
          <a:xfrm>
            <a:off x="1" y="569919"/>
            <a:ext cx="7330598" cy="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14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Axe </a:t>
            </a:r>
            <a:r>
              <a:rPr lang="fr-FR" sz="14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4 </a:t>
            </a:r>
            <a:r>
              <a:rPr lang="fr-FR" sz="1400" b="1" dirty="0" err="1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Ecoexemplarité</a:t>
            </a:r>
            <a:r>
              <a:rPr lang="fr-FR" sz="14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 des entreprises </a:t>
            </a:r>
            <a:r>
              <a:rPr lang="fr-FR" sz="14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/>
            </a:r>
            <a:br>
              <a:rPr lang="fr-FR" sz="14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</a:br>
            <a:r>
              <a:rPr lang="fr-FR" sz="1400" b="1" u="sng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Proposition </a:t>
            </a:r>
            <a:r>
              <a:rPr lang="fr-FR" sz="1400" b="1" u="sng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N° </a:t>
            </a:r>
            <a:r>
              <a:rPr lang="fr-FR" sz="1400" b="1" u="sng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1</a:t>
            </a:r>
            <a:br>
              <a:rPr lang="fr-FR" sz="1400" b="1" u="sng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</a:br>
            <a:r>
              <a:rPr lang="fr-FR" sz="1400" b="1" u="sng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/>
            </a:r>
            <a:br>
              <a:rPr lang="fr-FR" sz="1400" b="1" u="sng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</a:br>
            <a:r>
              <a:rPr lang="fr-FR" sz="1400" dirty="0" smtClean="0"/>
              <a:t>Identifier </a:t>
            </a:r>
            <a:r>
              <a:rPr lang="fr-FR" sz="1400" dirty="0"/>
              <a:t>le coût de traitement des déchets produits 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>et </a:t>
            </a:r>
            <a:r>
              <a:rPr lang="fr-FR" sz="1400" dirty="0"/>
              <a:t>les faire payer au juste </a:t>
            </a:r>
            <a:r>
              <a:rPr lang="fr-FR" sz="1400" dirty="0" smtClean="0"/>
              <a:t>prix </a:t>
            </a:r>
            <a:r>
              <a:rPr lang="fr-FR" sz="14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/>
            </a:r>
            <a:br>
              <a:rPr lang="fr-FR" sz="14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</a:br>
            <a:endParaRPr lang="fr-FR" sz="1800" spc="-75" dirty="0">
              <a:solidFill>
                <a:schemeClr val="bg2">
                  <a:lumMod val="10000"/>
                </a:schemeClr>
              </a:solidFill>
              <a:latin typeface="Barlow Medium"/>
              <a:ea typeface="Barlow Medium"/>
              <a:cs typeface="Barlow Medium"/>
            </a:endParaRPr>
          </a:p>
        </p:txBody>
      </p:sp>
      <p:cxnSp>
        <p:nvCxnSpPr>
          <p:cNvPr id="19" name="Google Shape;64;p9"/>
          <p:cNvCxnSpPr/>
          <p:nvPr/>
        </p:nvCxnSpPr>
        <p:spPr>
          <a:xfrm rot="10800000" flipH="1">
            <a:off x="0" y="1667645"/>
            <a:ext cx="7614600" cy="4500"/>
          </a:xfrm>
          <a:prstGeom prst="straightConnector1">
            <a:avLst/>
          </a:prstGeom>
          <a:noFill/>
          <a:ln w="38100" cap="flat" cmpd="sng">
            <a:solidFill>
              <a:srgbClr val="275A6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>
            <a:spLocks noGrp="1"/>
          </p:cNvSpPr>
          <p:nvPr>
            <p:ph type="body" idx="1"/>
          </p:nvPr>
        </p:nvSpPr>
        <p:spPr>
          <a:xfrm>
            <a:off x="285999" y="1889054"/>
            <a:ext cx="7044600" cy="7953215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2" indent="0" algn="ctr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fr" sz="28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Décision du </a:t>
            </a:r>
            <a:r>
              <a:rPr lang="fr" sz="28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Comité </a:t>
            </a:r>
            <a:r>
              <a:rPr lang="fr" sz="28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T</a:t>
            </a:r>
            <a:r>
              <a:rPr lang="fr" sz="28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echnique PLPDMA</a:t>
            </a:r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lang="fr" sz="2800" b="1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fr-FR" b="1" dirty="0"/>
              <a:t>Le </a:t>
            </a:r>
            <a:r>
              <a:rPr lang="fr-FR" b="1" dirty="0" smtClean="0"/>
              <a:t>SMITOMGA approuve partiellement </a:t>
            </a:r>
            <a:r>
              <a:rPr lang="fr-FR" b="1" dirty="0"/>
              <a:t>la proposition de la CCES pour la mise en œuvre de cette action</a:t>
            </a:r>
            <a:r>
              <a:rPr lang="fr-FR" b="1" dirty="0" smtClean="0"/>
              <a:t>.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lang="fr-FR" b="1" dirty="0" smtClean="0"/>
          </a:p>
          <a:p>
            <a:pPr marL="0" lvl="2" indent="0" algn="just">
              <a:spcBef>
                <a:spcPts val="0"/>
              </a:spcBef>
              <a:buSzPts val="1800"/>
              <a:buNone/>
            </a:pP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Le </a:t>
            </a: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comité technique s’engage à soumettre l’intégration des éléments suivants au projet de PLPDMA :</a:t>
            </a:r>
          </a:p>
          <a:p>
            <a:pPr marL="0" lvl="2" indent="0" algn="just">
              <a:spcBef>
                <a:spcPts val="0"/>
              </a:spcBef>
              <a:buSzPts val="1800"/>
              <a:buNone/>
            </a:pPr>
            <a:endParaRPr lang="fr-FR" sz="1100" dirty="0" smtClean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Se renseigner sur les labels destinés aux entreprises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tel que le label valeur parc, les labels des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CCI/CMA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et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les labels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existants et favoriser leurs démarches actives dans la valorisation et la réduction des déchets. </a:t>
            </a:r>
          </a:p>
          <a:p>
            <a:pPr marL="171450" lvl="2" indent="-17145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fr-FR" sz="1100" b="1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Structurer et définir l’accompagnement 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et la formation des </a:t>
            </a: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entreprises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dans le cadre de la prévention des déchets et la promotion de l’économie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circulaire sur le territoire..</a:t>
            </a: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fr-FR" sz="1100" dirty="0" smtClean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Promouvoir les interventions des CCI/CMA et autres partenaires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dans l’accompagnement et la formation des entreprises.</a:t>
            </a:r>
          </a:p>
          <a:p>
            <a:pPr marL="0" lvl="2" indent="0">
              <a:spcBef>
                <a:spcPts val="0"/>
              </a:spcBef>
              <a:buSzPts val="1800"/>
              <a:buNone/>
            </a:pP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Faire </a:t>
            </a: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vivre le label commerces 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engagés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porté en 2018 par le SMITOMGA actuellement  mis en suspend.</a:t>
            </a:r>
          </a:p>
          <a:p>
            <a:pPr marL="0" lvl="2" indent="0">
              <a:spcBef>
                <a:spcPts val="0"/>
              </a:spcBef>
              <a:buSzPts val="1800"/>
              <a:buNone/>
            </a:pP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0" lvl="2" indent="0">
              <a:spcBef>
                <a:spcPts val="0"/>
              </a:spcBef>
              <a:buSzPts val="1800"/>
              <a:buNone/>
            </a:pP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Précision sur cette décision: </a:t>
            </a:r>
            <a:endParaRPr lang="fr-FR" sz="1100" b="1" dirty="0" smtClean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0" lvl="2" indent="0">
              <a:spcBef>
                <a:spcPts val="0"/>
              </a:spcBef>
              <a:buSzPts val="1800"/>
              <a:buNone/>
            </a:pPr>
            <a:endParaRPr lang="fr-FR" sz="1100" b="1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0" lvl="2" indent="0">
              <a:spcBef>
                <a:spcPts val="0"/>
              </a:spcBef>
              <a:buSzPts val="1800"/>
              <a:buNone/>
            </a:pP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Pour des </a:t>
            </a:r>
            <a:r>
              <a:rPr lang="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raisons de cohérence dans l’élaboration des futurs projets et de contraintes d’organisation spécifique du </a:t>
            </a:r>
            <a:r>
              <a:rPr lang="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territoire, cette </a:t>
            </a:r>
            <a:r>
              <a:rPr lang="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décision a fait l’objet d’une validation partielle. En effet, les collectivités ne </a:t>
            </a:r>
            <a:r>
              <a:rPr lang="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créeront pas </a:t>
            </a:r>
            <a:r>
              <a:rPr lang="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de nouveaux labels car de nombreux dispositifs sont déjà existants.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D</a:t>
            </a:r>
            <a:r>
              <a:rPr lang="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e plus, la Chambre des </a:t>
            </a:r>
            <a:r>
              <a:rPr lang="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Métiers </a:t>
            </a:r>
            <a:r>
              <a:rPr lang="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et de l’Artisanat ainsi que le Parc Régional du Queyras entre autre disposent déjà de labels environnementaux pouvant intégrer des critères relatifs à la prévention des déchets.</a:t>
            </a: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0" lvl="2" indent="0">
              <a:spcBef>
                <a:spcPts val="0"/>
              </a:spcBef>
              <a:buSzPts val="1800"/>
              <a:buNone/>
            </a:pPr>
            <a:endParaRPr lang="fr-FR" sz="1100" b="1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Le SMITOMGA ne créera pas de nouveaux labels, il s’appuiera de manière prioritaire sur des labels existants et des relais de partenaires locaux.</a:t>
            </a:r>
          </a:p>
          <a:p>
            <a:pPr marL="0" lvl="2" indent="0">
              <a:spcBef>
                <a:spcPts val="0"/>
              </a:spcBef>
              <a:buSzPts val="1800"/>
              <a:buNone/>
            </a:pP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Le SMITOMGA approuve le principe de diffuser un label aux entreprises valorisant les actions s’inscrivant dans une démarche d’économie circulaire et de réduction des déchets. </a:t>
            </a: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Le SMITOMGA approuve l’accès et la promotion d’un accompagnement et/ou formation sur l’</a:t>
            </a:r>
            <a:r>
              <a:rPr lang="fr-FR" sz="1100" dirty="0" err="1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ecoexemplarité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 des entreprises.</a:t>
            </a:r>
          </a:p>
          <a:p>
            <a:pPr marL="171450" lvl="2" indent="-17145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fr-FR" sz="1100" b="1" dirty="0" smtClean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fr-FR" sz="1100" b="1" dirty="0" smtClean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</p:txBody>
      </p:sp>
      <p:sp>
        <p:nvSpPr>
          <p:cNvPr id="176" name="Google Shape;176;p5"/>
          <p:cNvSpPr txBox="1">
            <a:spLocks noGrp="1"/>
          </p:cNvSpPr>
          <p:nvPr>
            <p:ph type="title"/>
          </p:nvPr>
        </p:nvSpPr>
        <p:spPr>
          <a:xfrm>
            <a:off x="1" y="569919"/>
            <a:ext cx="7330598" cy="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14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Axe </a:t>
            </a:r>
            <a:r>
              <a:rPr lang="fr-FR" sz="14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4 </a:t>
            </a:r>
            <a:r>
              <a:rPr lang="fr-FR" sz="1400" b="1" dirty="0" err="1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Ecoexemplarité</a:t>
            </a:r>
            <a:r>
              <a:rPr lang="fr-FR" sz="14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 des entreprises </a:t>
            </a:r>
            <a:r>
              <a:rPr lang="fr-FR" sz="14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/>
            </a:r>
            <a:br>
              <a:rPr lang="fr-FR" sz="14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</a:br>
            <a:r>
              <a:rPr lang="fr-FR" sz="1400" b="1" u="sng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Proposition N° 2</a:t>
            </a:r>
            <a:r>
              <a:rPr lang="fr-FR" sz="1400" b="1" u="sng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/>
            </a:r>
            <a:br>
              <a:rPr lang="fr-FR" sz="1400" b="1" u="sng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</a:br>
            <a:r>
              <a:rPr lang="fr-FR" sz="1400" b="1" u="sng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/>
            </a:r>
            <a:br>
              <a:rPr lang="fr-FR" sz="1400" b="1" u="sng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</a:br>
            <a:r>
              <a:rPr lang="fr-FR" sz="1400" dirty="0"/>
              <a:t>Créer un label « Entreprise zéro déchet non valorisé », avec un accompagnement et/ou formation.</a:t>
            </a:r>
          </a:p>
        </p:txBody>
      </p:sp>
      <p:cxnSp>
        <p:nvCxnSpPr>
          <p:cNvPr id="19" name="Google Shape;64;p9"/>
          <p:cNvCxnSpPr/>
          <p:nvPr/>
        </p:nvCxnSpPr>
        <p:spPr>
          <a:xfrm rot="10800000" flipH="1">
            <a:off x="0" y="1667645"/>
            <a:ext cx="7614600" cy="4500"/>
          </a:xfrm>
          <a:prstGeom prst="straightConnector1">
            <a:avLst/>
          </a:prstGeom>
          <a:noFill/>
          <a:ln w="38100" cap="flat" cmpd="sng">
            <a:solidFill>
              <a:srgbClr val="275A6E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681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>
            <a:spLocks noGrp="1"/>
          </p:cNvSpPr>
          <p:nvPr>
            <p:ph type="body" idx="1"/>
          </p:nvPr>
        </p:nvSpPr>
        <p:spPr>
          <a:xfrm>
            <a:off x="285999" y="1889054"/>
            <a:ext cx="7044600" cy="7953215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2" indent="0" algn="ctr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fr" sz="28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Décision du </a:t>
            </a:r>
            <a:r>
              <a:rPr lang="fr" sz="28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Comité </a:t>
            </a:r>
            <a:r>
              <a:rPr lang="fr" sz="28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T</a:t>
            </a:r>
            <a:r>
              <a:rPr lang="fr" sz="28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echnique PLPDMA</a:t>
            </a:r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lang="fr" sz="2800" b="1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fr-FR" b="1" dirty="0"/>
              <a:t>Le </a:t>
            </a:r>
            <a:r>
              <a:rPr lang="fr-FR" b="1" dirty="0" smtClean="0"/>
              <a:t>comité technique du SMITOMGA approuve partiellement </a:t>
            </a:r>
            <a:r>
              <a:rPr lang="fr-FR" b="1" dirty="0"/>
              <a:t>la proposition de la CCES pour la mise en œuvre de cette action</a:t>
            </a:r>
            <a:r>
              <a:rPr lang="fr-FR" b="1" dirty="0" smtClean="0"/>
              <a:t>.</a:t>
            </a:r>
          </a:p>
          <a:p>
            <a:pPr marL="0" lvl="2" indent="0">
              <a:spcBef>
                <a:spcPts val="0"/>
              </a:spcBef>
              <a:buSzPts val="1800"/>
              <a:buNone/>
            </a:pPr>
            <a:endParaRPr lang="fr-FR" b="1" dirty="0" smtClean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0" lvl="2" indent="0" algn="just">
              <a:spcBef>
                <a:spcPts val="0"/>
              </a:spcBef>
              <a:buSzPts val="1800"/>
              <a:buNone/>
            </a:pPr>
            <a:endParaRPr lang="fr-FR" sz="1600" b="1" dirty="0"/>
          </a:p>
          <a:p>
            <a:pPr marL="0" lvl="2" indent="0" algn="just">
              <a:spcBef>
                <a:spcPts val="0"/>
              </a:spcBef>
              <a:buSzPts val="1800"/>
              <a:buNone/>
            </a:pP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Le comité technique s’engage à soumettre l’intégration des éléments suivants au projet de PLPDMA </a:t>
            </a: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:</a:t>
            </a: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fr-FR" sz="1100" dirty="0" smtClean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Proposer des 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outils de communication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permettant une plus grande  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« </a:t>
            </a: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 visibilité des déchets ».</a:t>
            </a:r>
          </a:p>
          <a:p>
            <a:pPr marL="0" lvl="2" indent="0" algn="just">
              <a:spcBef>
                <a:spcPts val="0"/>
              </a:spcBef>
              <a:buSzPts val="1800"/>
              <a:buNone/>
            </a:pP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Proposer 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une journée ou demi journée d’animation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 dans le plan de communication 2023 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mettant en évidence les déchets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.. Le SMITOMGA étudiera une éventuelle intégration de cette action à une action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déjà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existante. Cette animation comportera une 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caractérisation simple des OMR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ainsi que des 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outils ludiques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pour prendre conscience des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 volumes de déchets générés e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n moyenne par les ménages.</a:t>
            </a: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Communiquer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 ponctuellement sur les 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déchets générés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dans la 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cadre de manifestations/événements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 en ciblant la visibilité de ceux-ci : déchets au sol, photo des poubelles, déchets non triés.</a:t>
            </a: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fr-FR" sz="1100" dirty="0" smtClean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Elaborer </a:t>
            </a: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u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ne </a:t>
            </a: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stratégie de communication 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spécifique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sur cette action en amont/pendant/après l’évènement et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 utiliser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notamment 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le réseau social Facebook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p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our promouvoir ce projet. </a:t>
            </a: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fr-FR" sz="1100" dirty="0" smtClean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0" lvl="2" indent="0">
              <a:spcBef>
                <a:spcPts val="0"/>
              </a:spcBef>
              <a:buSzPts val="1800"/>
              <a:buNone/>
            </a:pP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Précision sur cette décision: </a:t>
            </a:r>
          </a:p>
          <a:p>
            <a:pPr marL="0" lvl="2" indent="0">
              <a:spcBef>
                <a:spcPts val="0"/>
              </a:spcBef>
              <a:buSzPts val="1800"/>
              <a:buNone/>
            </a:pPr>
            <a:endParaRPr lang="fr-FR" sz="1100" b="1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0" lvl="2" indent="0" algn="just">
              <a:spcBef>
                <a:spcPts val="0"/>
              </a:spcBef>
              <a:buSzPts val="1800"/>
              <a:buNone/>
            </a:pP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Pour des </a:t>
            </a:r>
            <a:r>
              <a:rPr lang="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raisons de cohérence dans l’élaboration du futur projet,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le SMITOMGA émet une réserve sur le nom de cet évènement et étudiera sa pertinence lors de sa construction.</a:t>
            </a:r>
            <a:endParaRPr lang="fr" sz="1100" dirty="0">
              <a:solidFill>
                <a:srgbClr val="275A6E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0" lvl="2" indent="0" algn="just">
              <a:spcBef>
                <a:spcPts val="0"/>
              </a:spcBef>
              <a:buSzPts val="1800"/>
              <a:buNone/>
            </a:pPr>
            <a:endParaRPr lang="fr-FR" sz="1100" dirty="0" smtClean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</p:txBody>
      </p:sp>
      <p:sp>
        <p:nvSpPr>
          <p:cNvPr id="176" name="Google Shape;176;p5"/>
          <p:cNvSpPr txBox="1">
            <a:spLocks noGrp="1"/>
          </p:cNvSpPr>
          <p:nvPr>
            <p:ph type="title"/>
          </p:nvPr>
        </p:nvSpPr>
        <p:spPr>
          <a:xfrm>
            <a:off x="1" y="569919"/>
            <a:ext cx="7330598" cy="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14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Axe </a:t>
            </a:r>
            <a:r>
              <a:rPr lang="fr-FR" sz="1400" b="1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7 : Eco consommation</a:t>
            </a:r>
            <a:br>
              <a:rPr lang="fr-FR" sz="1400" b="1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</a:br>
            <a:r>
              <a:rPr lang="fr-FR" sz="14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/>
            </a:r>
            <a:br>
              <a:rPr lang="fr-FR" sz="14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</a:br>
            <a:r>
              <a:rPr lang="fr-FR" sz="1400" b="1" u="sng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Proposition N° </a:t>
            </a:r>
            <a:r>
              <a:rPr lang="fr-FR" sz="1400" b="1" u="sng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3</a:t>
            </a:r>
            <a:br>
              <a:rPr lang="fr-FR" sz="1400" b="1" u="sng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</a:br>
            <a:r>
              <a:rPr lang="fr-FR" sz="1400" b="1" u="sng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/>
            </a:r>
            <a:br>
              <a:rPr lang="fr-FR" sz="1400" b="1" u="sng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</a:br>
            <a:r>
              <a:rPr lang="fr-FR" sz="1400" dirty="0"/>
              <a:t>Créer la « Journée dégueulasse », pour montrer ponctuellement sur un évènement les impacts / nuisances des déchets laissés.</a:t>
            </a:r>
          </a:p>
        </p:txBody>
      </p:sp>
      <p:cxnSp>
        <p:nvCxnSpPr>
          <p:cNvPr id="19" name="Google Shape;64;p9"/>
          <p:cNvCxnSpPr/>
          <p:nvPr/>
        </p:nvCxnSpPr>
        <p:spPr>
          <a:xfrm rot="10800000" flipH="1">
            <a:off x="0" y="1667645"/>
            <a:ext cx="7614600" cy="4500"/>
          </a:xfrm>
          <a:prstGeom prst="straightConnector1">
            <a:avLst/>
          </a:prstGeom>
          <a:noFill/>
          <a:ln w="38100" cap="flat" cmpd="sng">
            <a:solidFill>
              <a:srgbClr val="275A6E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82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>
            <a:spLocks noGrp="1"/>
          </p:cNvSpPr>
          <p:nvPr>
            <p:ph type="body" idx="1"/>
          </p:nvPr>
        </p:nvSpPr>
        <p:spPr>
          <a:xfrm>
            <a:off x="285999" y="1889054"/>
            <a:ext cx="7044600" cy="7953215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2" indent="0" algn="ctr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fr" sz="28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Décision du </a:t>
            </a:r>
            <a:r>
              <a:rPr lang="fr" sz="28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Comité </a:t>
            </a:r>
            <a:r>
              <a:rPr lang="fr" sz="28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T</a:t>
            </a:r>
            <a:r>
              <a:rPr lang="fr" sz="28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echnique PLPDMA</a:t>
            </a:r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lang="fr" sz="2800" b="1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r>
              <a:rPr lang="fr-FR" b="1" dirty="0"/>
              <a:t>Le </a:t>
            </a:r>
            <a:r>
              <a:rPr lang="fr-FR" b="1" dirty="0" smtClean="0"/>
              <a:t>SMITOMGA </a:t>
            </a:r>
            <a:r>
              <a:rPr lang="fr-FR" b="1" dirty="0"/>
              <a:t>approuve partiellement la proposition de la CCES pour la mise en œuvre de cette action.</a:t>
            </a:r>
          </a:p>
          <a:p>
            <a:pPr marL="0" lvl="2" indent="0">
              <a:spcBef>
                <a:spcPts val="0"/>
              </a:spcBef>
              <a:buSzPts val="1800"/>
              <a:buNone/>
            </a:pPr>
            <a:endParaRPr lang="fr-FR" sz="1100" dirty="0" smtClean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0" lvl="2" indent="0">
              <a:spcBef>
                <a:spcPts val="0"/>
              </a:spcBef>
              <a:buSzPts val="1800"/>
              <a:buNone/>
            </a:pPr>
            <a:endParaRPr lang="fr-FR" sz="1600" b="1" dirty="0"/>
          </a:p>
          <a:p>
            <a:pPr marL="0" lvl="2" indent="0" algn="just">
              <a:spcBef>
                <a:spcPts val="0"/>
              </a:spcBef>
              <a:buSzPts val="1800"/>
              <a:buNone/>
            </a:pP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Le comité technique s’engage à soumettre l’intégration des éléments suivants au projet de PLPDMA :</a:t>
            </a:r>
          </a:p>
          <a:p>
            <a:pPr marL="0" lvl="2" indent="0" algn="just">
              <a:spcBef>
                <a:spcPts val="0"/>
              </a:spcBef>
              <a:buSzPts val="1800"/>
              <a:buNone/>
            </a:pPr>
            <a:endParaRPr lang="fr-FR" sz="1100" dirty="0" smtClean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Elaborer sur l’année 2022-2023 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une stratégie </a:t>
            </a: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F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acebook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visant à favoriser l’impact des messages diffusés via ce support.</a:t>
            </a:r>
          </a:p>
          <a:p>
            <a:pPr marL="171450" lvl="2" indent="-171450" algn="just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71450" lvl="2" indent="-17145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Etudier la proposition d’intégrer </a:t>
            </a: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I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nstagram et </a:t>
            </a:r>
            <a:r>
              <a:rPr lang="fr-FR" sz="1100" b="1" dirty="0" err="1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T</a:t>
            </a:r>
            <a:r>
              <a:rPr lang="fr-FR" sz="1100" b="1" dirty="0" err="1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iktok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 lors du renouvellement de sa stratégie de communication </a:t>
            </a: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en 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2024-2026.</a:t>
            </a:r>
          </a:p>
          <a:p>
            <a:pPr marL="0" lvl="2" indent="0">
              <a:spcBef>
                <a:spcPts val="0"/>
              </a:spcBef>
              <a:buSzPts val="1800"/>
              <a:buNone/>
            </a:pPr>
            <a:endParaRPr lang="fr-FR" sz="1600" b="1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0" lvl="2" indent="0">
              <a:spcBef>
                <a:spcPts val="0"/>
              </a:spcBef>
              <a:buSzPts val="1800"/>
              <a:buNone/>
            </a:pP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Précision sur cette décision: </a:t>
            </a:r>
            <a:endParaRPr lang="fr-FR" sz="1100" b="1" dirty="0" smtClean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0" lvl="2" indent="0">
              <a:spcBef>
                <a:spcPts val="0"/>
              </a:spcBef>
              <a:buSzPts val="1800"/>
              <a:buNone/>
            </a:pPr>
            <a:endParaRPr lang="fr-FR" sz="1600" b="1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0" lvl="2" indent="0">
              <a:spcBef>
                <a:spcPts val="0"/>
              </a:spcBef>
              <a:buSzPts val="1800"/>
              <a:buNone/>
            </a:pP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Pour des </a:t>
            </a:r>
            <a:r>
              <a:rPr lang="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raisons pour des raisons de structuration et d’organisation du service, 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le SMITOMGA reporte la décision d’installer ou non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Instagram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et </a:t>
            </a:r>
            <a:r>
              <a:rPr lang="fr-FR" sz="1100" dirty="0" err="1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Tiktok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. En effet, le SMITOMGA a acté d’une stratégie de communication sur 3 ans de 2021 à 2023 . Celle-ci intègre le réseau social Facebook. Les autres réseaux sociaux n’ont pas été intégrés à cette stratégie. Le SMITOMGA s’engage, suivant le bilan effectué sur la stratégie 2021-2023 à intégrer cette proposition à la prochaine stratégie de communication du syndicat.</a:t>
            </a:r>
          </a:p>
          <a:p>
            <a:pPr marL="0" lvl="2" indent="0">
              <a:spcBef>
                <a:spcPts val="0"/>
              </a:spcBef>
              <a:buSzPts val="1800"/>
              <a:buNone/>
            </a:pPr>
            <a:endParaRPr lang="fr-FR" sz="1100" b="1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</p:txBody>
      </p:sp>
      <p:sp>
        <p:nvSpPr>
          <p:cNvPr id="176" name="Google Shape;176;p5"/>
          <p:cNvSpPr txBox="1">
            <a:spLocks noGrp="1"/>
          </p:cNvSpPr>
          <p:nvPr>
            <p:ph type="title"/>
          </p:nvPr>
        </p:nvSpPr>
        <p:spPr>
          <a:xfrm>
            <a:off x="1" y="569919"/>
            <a:ext cx="7330598" cy="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14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Axe </a:t>
            </a:r>
            <a:r>
              <a:rPr lang="fr-FR" sz="1400" b="1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7 : Eco consommation</a:t>
            </a:r>
            <a:br>
              <a:rPr lang="fr-FR" sz="1400" b="1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</a:br>
            <a:r>
              <a:rPr lang="fr-FR" sz="14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/>
            </a:r>
            <a:br>
              <a:rPr lang="fr-FR" sz="1400" b="1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</a:br>
            <a:r>
              <a:rPr lang="fr-FR" sz="1400" b="1" u="sng" dirty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>Proposition N° 4</a:t>
            </a:r>
            <a:r>
              <a:rPr lang="fr-FR" sz="1400" b="1" u="sng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/>
            </a:r>
            <a:br>
              <a:rPr lang="fr-FR" sz="1400" b="1" u="sng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</a:br>
            <a:r>
              <a:rPr lang="fr-FR" sz="1400" b="1" u="sng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  <a:t/>
            </a:r>
            <a:br>
              <a:rPr lang="fr-FR" sz="1400" b="1" u="sng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</a:rPr>
            </a:br>
            <a:r>
              <a:rPr lang="fr-FR" sz="1400" dirty="0"/>
              <a:t>Communiquer sur les déchets sur les réseaux sociaux, en positif et en négatif.</a:t>
            </a:r>
          </a:p>
        </p:txBody>
      </p:sp>
      <p:cxnSp>
        <p:nvCxnSpPr>
          <p:cNvPr id="19" name="Google Shape;64;p9"/>
          <p:cNvCxnSpPr/>
          <p:nvPr/>
        </p:nvCxnSpPr>
        <p:spPr>
          <a:xfrm rot="10800000" flipH="1">
            <a:off x="0" y="1667645"/>
            <a:ext cx="7614600" cy="4500"/>
          </a:xfrm>
          <a:prstGeom prst="straightConnector1">
            <a:avLst/>
          </a:prstGeom>
          <a:noFill/>
          <a:ln w="38100" cap="flat" cmpd="sng">
            <a:solidFill>
              <a:srgbClr val="275A6E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928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6"/>
          <p:cNvSpPr txBox="1">
            <a:spLocks noGrp="1"/>
          </p:cNvSpPr>
          <p:nvPr>
            <p:ph type="body" idx="1"/>
          </p:nvPr>
        </p:nvSpPr>
        <p:spPr>
          <a:xfrm>
            <a:off x="4292019" y="7145411"/>
            <a:ext cx="3112662" cy="2591804"/>
          </a:xfrm>
          <a:prstGeom prst="rect">
            <a:avLst/>
          </a:prstGeom>
          <a:solidFill>
            <a:schemeClr val="bg1">
              <a:alpha val="23921"/>
            </a:schemeClr>
          </a:solidFill>
          <a:ln w="9525" cap="flat" cmpd="sng">
            <a:solidFill>
              <a:srgbClr val="275A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lang="fr-FR" sz="1000" dirty="0" smtClean="0">
              <a:solidFill>
                <a:srgbClr val="275A6E"/>
              </a:solidFill>
              <a:latin typeface="Palanquin ExtraLight"/>
              <a:ea typeface="Palanquin ExtraLight"/>
              <a:cs typeface="Palanquin ExtraLight"/>
              <a:sym typeface="Palanquin ExtraLight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lang="fr-FR" sz="1000" dirty="0">
              <a:solidFill>
                <a:srgbClr val="275A6E"/>
              </a:solidFill>
              <a:latin typeface="Palanquin ExtraLight"/>
              <a:ea typeface="Palanquin ExtraLight"/>
              <a:cs typeface="Palanquin ExtraLight"/>
              <a:sym typeface="Palanquin ExtraLight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lang="fr-FR" sz="1000" dirty="0" smtClean="0">
              <a:solidFill>
                <a:srgbClr val="275A6E"/>
              </a:solidFill>
              <a:latin typeface="Palanquin ExtraLight"/>
              <a:ea typeface="Palanquin ExtraLight"/>
              <a:cs typeface="Palanquin ExtraLight"/>
              <a:sym typeface="Palanquin ExtraLight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lang="fr-FR" sz="1000" dirty="0">
              <a:solidFill>
                <a:srgbClr val="275A6E"/>
              </a:solidFill>
              <a:latin typeface="Palanquin ExtraLight"/>
              <a:ea typeface="Palanquin ExtraLight"/>
              <a:cs typeface="Palanquin ExtraLight"/>
              <a:sym typeface="Palanquin ExtraLight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lang="fr-FR" sz="1000" dirty="0">
              <a:solidFill>
                <a:srgbClr val="275A6E"/>
              </a:solidFill>
              <a:latin typeface="Palanquin ExtraLight"/>
              <a:ea typeface="Palanquin ExtraLight"/>
              <a:cs typeface="Palanquin ExtraLight"/>
              <a:sym typeface="Palanquin ExtraLight"/>
            </a:endParaRPr>
          </a:p>
        </p:txBody>
      </p:sp>
      <p:sp>
        <p:nvSpPr>
          <p:cNvPr id="429" name="Google Shape;429;p26"/>
          <p:cNvSpPr txBox="1"/>
          <p:nvPr/>
        </p:nvSpPr>
        <p:spPr>
          <a:xfrm>
            <a:off x="0" y="6001106"/>
            <a:ext cx="58764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600"/>
            </a:pPr>
            <a:endParaRPr sz="1600" b="1">
              <a:solidFill>
                <a:srgbClr val="275A6E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430" name="Google Shape;430;p26"/>
          <p:cNvSpPr txBox="1">
            <a:spLocks noGrp="1"/>
          </p:cNvSpPr>
          <p:nvPr>
            <p:ph type="body" idx="1"/>
          </p:nvPr>
        </p:nvSpPr>
        <p:spPr>
          <a:xfrm>
            <a:off x="594954" y="1355718"/>
            <a:ext cx="6494958" cy="542939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75A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endParaRPr lang="fr" sz="1200" dirty="0">
              <a:solidFill>
                <a:srgbClr val="275A6E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0" indent="0" algn="just">
              <a:buNone/>
            </a:pP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Les quatre </a:t>
            </a: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propositions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présentées et étudiées en comité technique </a:t>
            </a:r>
            <a:r>
              <a:rPr lang="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seront </a:t>
            </a:r>
            <a:r>
              <a:rPr lang="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intégrées au </a:t>
            </a:r>
            <a:r>
              <a:rPr lang="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projet de PLPDMA </a:t>
            </a:r>
            <a:r>
              <a:rPr lang="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et feront l’objet d’un échéancier et d’indicateurs spécifiques, correpondant au cadre normatif du décret </a:t>
            </a:r>
            <a:r>
              <a:rPr lang="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n°2015-1827 </a:t>
            </a:r>
            <a:r>
              <a:rPr lang="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du 30 décembre 2015</a:t>
            </a:r>
            <a:r>
              <a:rPr lang="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.</a:t>
            </a: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0" indent="0" algn="just">
              <a:buNone/>
            </a:pPr>
            <a:r>
              <a:rPr lang="fr-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L</a:t>
            </a:r>
            <a:r>
              <a:rPr lang="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es décisions développées dans le présent </a:t>
            </a:r>
            <a:r>
              <a:rPr lang="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document seront </a:t>
            </a:r>
            <a:r>
              <a:rPr lang="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soumises </a:t>
            </a:r>
            <a:r>
              <a:rPr lang="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au Comité Syndical pour </a:t>
            </a:r>
            <a:r>
              <a:rPr lang="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validation. </a:t>
            </a:r>
            <a:r>
              <a:rPr lang="fr" sz="1100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Le Comité Syndical restant la seule instance ayant pouvoir décisionnaire</a:t>
            </a:r>
            <a:r>
              <a:rPr lang="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.</a:t>
            </a:r>
            <a:r>
              <a:rPr lang="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endParaRPr lang="fr" sz="1100" b="1" dirty="0" smtClean="0">
              <a:solidFill>
                <a:srgbClr val="275A6E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0" indent="0" algn="just">
              <a:buNone/>
            </a:pPr>
            <a:endParaRPr lang="fr" sz="1100" b="1" dirty="0" smtClean="0">
              <a:solidFill>
                <a:srgbClr val="275A6E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En amont de sa présentation en comité syndical, le projet rédigé de PLPDMA doit être validé par la présidente du SMITOMGA</a:t>
            </a:r>
            <a:r>
              <a:rPr lang="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et </a:t>
            </a:r>
            <a:r>
              <a:rPr lang="fr-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f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aire l’objet d’une consultation de la population sur 21 jours. </a:t>
            </a:r>
            <a:r>
              <a:rPr lang="fr-FR" sz="1100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Cette consultation sera mise en place sur la période </a:t>
            </a:r>
            <a:r>
              <a:rPr lang="fr-FR" sz="1100" b="1" dirty="0" smtClean="0">
                <a:solidFill>
                  <a:srgbClr val="FF0000"/>
                </a:solidFill>
                <a:latin typeface="Palanquin"/>
                <a:ea typeface="Palanquin"/>
                <a:cs typeface="Palanquin"/>
                <a:sym typeface="Palanquin"/>
              </a:rPr>
              <a:t>du 25 octobre au 14 novembre 2022. 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Le projet sera transmis aux membres de la CCES afin qu’ils puissent en prendre connaissance. </a:t>
            </a:r>
          </a:p>
          <a:p>
            <a:pPr marL="0" indent="0" algn="just">
              <a:buNone/>
            </a:pPr>
            <a:endParaRPr lang="fr-FR" sz="1100" dirty="0">
              <a:solidFill>
                <a:srgbClr val="275A6E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Une Réunion de finalisation du projet de PLPDMA de la CCES est prévue le </a:t>
            </a:r>
            <a:r>
              <a:rPr lang="fr-FR" sz="1100" b="1" dirty="0" smtClean="0">
                <a:solidFill>
                  <a:srgbClr val="FF0000"/>
                </a:solidFill>
                <a:latin typeface="Palanquin"/>
                <a:ea typeface="Palanquin"/>
                <a:cs typeface="Palanquin"/>
                <a:sym typeface="Palanquin"/>
              </a:rPr>
              <a:t>Lundi 21 novembre 2022 de 18h45 à 21h00 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à </a:t>
            </a: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Guillestre celle-ci abordera:</a:t>
            </a:r>
          </a:p>
          <a:p>
            <a:pPr marL="0" indent="0" algn="just">
              <a:buNone/>
            </a:pP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-Un retour du comité technique sur les propositions de la CCES.</a:t>
            </a:r>
          </a:p>
          <a:p>
            <a:pPr marL="0" indent="0" algn="just">
              <a:buNone/>
            </a:pP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-Un retour sur les éventuelles remarques faisant suite à la consultation publique.</a:t>
            </a:r>
          </a:p>
          <a:p>
            <a:pPr marL="0" indent="0" algn="just">
              <a:buNone/>
            </a:pPr>
            <a:r>
              <a:rPr lang="fr-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-Les prochains rendez vous et l'organisation à venir suite à la validation du PLPDMA. </a:t>
            </a:r>
            <a:endParaRPr lang="fr-FR" sz="1100" b="1" dirty="0">
              <a:solidFill>
                <a:srgbClr val="275A6E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0" indent="0" algn="just">
              <a:buNone/>
            </a:pPr>
            <a:endParaRPr lang="fr" sz="1100" b="1" dirty="0" smtClean="0">
              <a:solidFill>
                <a:srgbClr val="275A6E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0" indent="0" algn="just">
              <a:buNone/>
            </a:pPr>
            <a:r>
              <a:rPr lang="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Le projet </a:t>
            </a:r>
            <a:r>
              <a:rPr lang="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finalisé de </a:t>
            </a:r>
            <a:r>
              <a:rPr lang="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PLPDMA sera présenté </a:t>
            </a:r>
            <a:r>
              <a:rPr lang="fr" sz="1100" b="1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au Comité Syndical pour </a:t>
            </a:r>
            <a:r>
              <a:rPr lang="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validation: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" sz="1100" b="1" dirty="0">
                <a:solidFill>
                  <a:srgbClr val="FF0000"/>
                </a:solidFill>
                <a:latin typeface="Palanquin"/>
                <a:ea typeface="Palanquin"/>
                <a:cs typeface="Palanquin"/>
                <a:sym typeface="Palanquin"/>
              </a:rPr>
              <a:t> Lundi </a:t>
            </a:r>
            <a:r>
              <a:rPr lang="fr" sz="1100" b="1" dirty="0" smtClean="0">
                <a:solidFill>
                  <a:srgbClr val="FF0000"/>
                </a:solidFill>
                <a:latin typeface="Palanquin"/>
                <a:ea typeface="Palanquin"/>
                <a:cs typeface="Palanquin"/>
                <a:sym typeface="Palanquin"/>
              </a:rPr>
              <a:t>28 </a:t>
            </a:r>
            <a:r>
              <a:rPr lang="fr" sz="1100" b="1" dirty="0" smtClean="0">
                <a:solidFill>
                  <a:srgbClr val="FF0000"/>
                </a:solidFill>
                <a:latin typeface="Palanquin"/>
                <a:ea typeface="Palanquin"/>
                <a:cs typeface="Palanquin"/>
                <a:sym typeface="Palanquin"/>
              </a:rPr>
              <a:t>novembre 2022 à 18h30</a:t>
            </a:r>
          </a:p>
          <a:p>
            <a:pPr marL="0" indent="0" algn="just">
              <a:buNone/>
            </a:pPr>
            <a:r>
              <a:rPr lang="fr" sz="1100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Il devra faire l’objet d’une validation en conseil communautaire des communautes de communes du Guillestrois-Queyras et du Pays des écrins la CCES sera tenue informée par mail de l’adoption ou non du projet de PLPDMA par les diférentes instances. </a:t>
            </a:r>
          </a:p>
          <a:p>
            <a:pPr marL="0" indent="0" algn="just">
              <a:buNone/>
            </a:pPr>
            <a:endParaRPr lang="fr" sz="1200" b="1" dirty="0" smtClean="0">
              <a:solidFill>
                <a:srgbClr val="275A6E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0" indent="0" algn="just">
              <a:buNone/>
            </a:pPr>
            <a:endParaRPr lang="fr" sz="1200" b="1" dirty="0">
              <a:solidFill>
                <a:srgbClr val="275A6E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0" indent="0" algn="just">
              <a:buNone/>
            </a:pPr>
            <a:endParaRPr lang="fr" sz="1200" b="1" dirty="0" smtClean="0">
              <a:solidFill>
                <a:srgbClr val="275A6E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0" indent="0" algn="just">
              <a:buNone/>
            </a:pPr>
            <a:endParaRPr lang="fr" sz="1200" b="1" dirty="0">
              <a:solidFill>
                <a:srgbClr val="275A6E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0" indent="0" algn="ctr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lang="fr" sz="1200" dirty="0" smtClean="0">
              <a:solidFill>
                <a:srgbClr val="275A6E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114300" indent="0">
              <a:buNone/>
            </a:pPr>
            <a:endParaRPr lang="fr-FR" sz="1200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114300" indent="0">
              <a:buNone/>
            </a:pPr>
            <a:endParaRPr lang="fr-FR" sz="1200" dirty="0">
              <a:solidFill>
                <a:srgbClr val="275A6E"/>
              </a:solidFill>
              <a:latin typeface="Palanquin"/>
              <a:ea typeface="Palanquin"/>
              <a:cs typeface="Palanquin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lang="fr" sz="1200" dirty="0">
              <a:solidFill>
                <a:srgbClr val="275A6E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431" name="Google Shape;431;p26"/>
          <p:cNvSpPr txBox="1">
            <a:spLocks noGrp="1"/>
          </p:cNvSpPr>
          <p:nvPr>
            <p:ph type="title"/>
          </p:nvPr>
        </p:nvSpPr>
        <p:spPr>
          <a:xfrm>
            <a:off x="1181350" y="230631"/>
            <a:ext cx="5147700" cy="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" b="1" dirty="0" smtClean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CONCLUSION</a:t>
            </a:r>
            <a:endParaRPr b="1" dirty="0">
              <a:solidFill>
                <a:srgbClr val="F9CC3E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cxnSp>
        <p:nvCxnSpPr>
          <p:cNvPr id="432" name="Google Shape;432;p26"/>
          <p:cNvCxnSpPr/>
          <p:nvPr/>
        </p:nvCxnSpPr>
        <p:spPr>
          <a:xfrm rot="10800000" flipH="1">
            <a:off x="-27300" y="993231"/>
            <a:ext cx="7614600" cy="4500"/>
          </a:xfrm>
          <a:prstGeom prst="straightConnector1">
            <a:avLst/>
          </a:prstGeom>
          <a:noFill/>
          <a:ln w="38100" cap="flat" cmpd="sng">
            <a:solidFill>
              <a:srgbClr val="275A6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5" name="Google Shape;435;p26"/>
          <p:cNvSpPr txBox="1"/>
          <p:nvPr/>
        </p:nvSpPr>
        <p:spPr>
          <a:xfrm>
            <a:off x="5107350" y="1150031"/>
            <a:ext cx="2269500" cy="14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437" name="Google Shape;437;p26"/>
          <p:cNvSpPr txBox="1"/>
          <p:nvPr/>
        </p:nvSpPr>
        <p:spPr>
          <a:xfrm>
            <a:off x="3599289" y="7206324"/>
            <a:ext cx="4760400" cy="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fr-FR" b="1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Anne </a:t>
            </a:r>
            <a:r>
              <a:rPr lang="fr-FR" b="1" dirty="0" err="1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chouvet</a:t>
            </a:r>
            <a:endParaRPr lang="fr-FR" b="1" dirty="0">
              <a:solidFill>
                <a:srgbClr val="275A6E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algn="ctr">
              <a:buClr>
                <a:schemeClr val="dk1"/>
              </a:buClr>
              <a:buSzPts val="2800"/>
            </a:pPr>
            <a:r>
              <a:rPr lang="fr-FR" b="1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Présidente de la CCES </a:t>
            </a:r>
          </a:p>
          <a:p>
            <a:pPr algn="ctr">
              <a:buClr>
                <a:schemeClr val="dk1"/>
              </a:buClr>
              <a:buSzPts val="2800"/>
            </a:pPr>
            <a:r>
              <a:rPr lang="fr-FR" b="1" dirty="0">
                <a:solidFill>
                  <a:srgbClr val="275A6E"/>
                </a:solidFill>
                <a:latin typeface="Palanquin"/>
                <a:ea typeface="Palanquin"/>
                <a:cs typeface="Palanquin"/>
                <a:sym typeface="Palanquin"/>
              </a:rPr>
              <a:t>Présidente du SMITOMGA</a:t>
            </a:r>
            <a:endParaRPr b="1" dirty="0">
              <a:solidFill>
                <a:srgbClr val="275A6E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19269" y="6957388"/>
            <a:ext cx="3988905" cy="3509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Prochain rendez vous:</a:t>
            </a:r>
          </a:p>
          <a:p>
            <a:pPr algn="ctr"/>
            <a:endParaRPr lang="fr-FR" b="1" dirty="0" smtClean="0">
              <a:solidFill>
                <a:srgbClr val="7030A0"/>
              </a:solidFill>
            </a:endParaRPr>
          </a:p>
          <a:p>
            <a:pPr algn="ctr"/>
            <a:r>
              <a:rPr lang="fr-FR" b="1" dirty="0" smtClean="0">
                <a:solidFill>
                  <a:srgbClr val="7030A0"/>
                </a:solidFill>
              </a:rPr>
              <a:t>Consultation public</a:t>
            </a:r>
          </a:p>
          <a:p>
            <a:pPr algn="ctr"/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par voie numérique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tx1"/>
                </a:solidFill>
              </a:rPr>
              <a:t>du 25/10 au 14/11</a:t>
            </a:r>
          </a:p>
          <a:p>
            <a:pPr algn="ctr"/>
            <a:r>
              <a:rPr lang="fr-FR" b="1" dirty="0" smtClean="0">
                <a:solidFill>
                  <a:srgbClr val="7030A0"/>
                </a:solidFill>
              </a:rPr>
              <a:t>Réunion de finalisation du projet de PLPDMA en présence de la CCES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Le Lundi </a:t>
            </a:r>
            <a:r>
              <a:rPr lang="fr-FR" dirty="0" smtClean="0">
                <a:solidFill>
                  <a:schemeClr val="tx1"/>
                </a:solidFill>
              </a:rPr>
              <a:t>21 novembre </a:t>
            </a:r>
            <a:r>
              <a:rPr lang="fr-FR" dirty="0">
                <a:solidFill>
                  <a:schemeClr val="tx1"/>
                </a:solidFill>
              </a:rPr>
              <a:t>de 18h45 à 21h 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rgbClr val="7030A0"/>
                </a:solidFill>
              </a:rPr>
              <a:t>Comité </a:t>
            </a:r>
            <a:r>
              <a:rPr lang="fr-FR" b="1" dirty="0">
                <a:solidFill>
                  <a:srgbClr val="7030A0"/>
                </a:solidFill>
              </a:rPr>
              <a:t>syndical du </a:t>
            </a:r>
            <a:r>
              <a:rPr lang="fr-FR" b="1" dirty="0" smtClean="0">
                <a:solidFill>
                  <a:srgbClr val="7030A0"/>
                </a:solidFill>
              </a:rPr>
              <a:t>SMITOMGA (réservé aux élus)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Le Lundi </a:t>
            </a:r>
            <a:r>
              <a:rPr lang="fr-FR" dirty="0" smtClean="0">
                <a:solidFill>
                  <a:schemeClr val="tx1"/>
                </a:solidFill>
              </a:rPr>
              <a:t>28 </a:t>
            </a:r>
            <a:r>
              <a:rPr lang="fr-FR" dirty="0" smtClean="0">
                <a:solidFill>
                  <a:schemeClr val="tx1"/>
                </a:solidFill>
              </a:rPr>
              <a:t>novembre 2022 à 18h30 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7" name="Picture 3" descr="Signature de la Présid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r="7907" b="7561"/>
          <a:stretch>
            <a:fillRect/>
          </a:stretch>
        </p:blipFill>
        <p:spPr bwMode="auto">
          <a:xfrm>
            <a:off x="5304045" y="7951303"/>
            <a:ext cx="1215336" cy="158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1318</Words>
  <Application>Microsoft Office PowerPoint</Application>
  <PresentationFormat>Personnalisé</PresentationFormat>
  <Paragraphs>154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Palanquin ExtraLight</vt:lpstr>
      <vt:lpstr>Arial</vt:lpstr>
      <vt:lpstr>Palanquin Medium</vt:lpstr>
      <vt:lpstr>Barlow Medium</vt:lpstr>
      <vt:lpstr>Palanquin</vt:lpstr>
      <vt:lpstr>Simple Light</vt:lpstr>
      <vt:lpstr>Présentation PowerPoint</vt:lpstr>
      <vt:lpstr>Comité technique PLPDMA  Relevé de décisions 4 Juillet 2022</vt:lpstr>
      <vt:lpstr>Axe 4 Ecoexemplarité des entreprises  Proposition N° 1  Identifier le coût de traitement des déchets produits  et les faire payer au juste prix  </vt:lpstr>
      <vt:lpstr>Axe 4 Ecoexemplarité des entreprises  Proposition N° 2  Créer un label « Entreprise zéro déchet non valorisé », avec un accompagnement et/ou formation.</vt:lpstr>
      <vt:lpstr>Axe 7 : Eco consommation  Proposition N° 3  Créer la « Journée dégueulasse », pour montrer ponctuellement sur un évènement les impacts / nuisances des déchets laissés.</vt:lpstr>
      <vt:lpstr>Axe 7 : Eco consommation  Proposition N° 4  Communiquer sur les déchets sur les réseaux sociaux, en positif et en négatif.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Benjamin DUPONT ComCom Guillestrois-Queyras</dc:creator>
  <cp:lastModifiedBy>Pauline LAVAUD</cp:lastModifiedBy>
  <cp:revision>90</cp:revision>
  <cp:lastPrinted>2022-08-12T14:40:49Z</cp:lastPrinted>
  <dcterms:modified xsi:type="dcterms:W3CDTF">2022-08-18T15:07:28Z</dcterms:modified>
</cp:coreProperties>
</file>